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notesMasterIdLst>
    <p:notesMasterId r:id="rId13"/>
  </p:notesMasterIdLst>
  <p:sldSz cx="14630400" cy="8229600"/>
  <p:notesSz cx="8229600" cy="14630400"/>
  <p:embeddedFontLst>
    <p:embeddedFont>
      <p:font typeface="Crimson Pro Semi Bold"/>
      <p:regular r:id="rId18"/>
    </p:embeddedFont>
    <p:embeddedFont>
      <p:font typeface="Crimson Pro Semi Bold"/>
      <p:regular r:id="rId19"/>
    </p:embeddedFont>
    <p:embeddedFont>
      <p:font typeface="Crimson Pro Semi Bold"/>
      <p:regular r:id="rId20"/>
    </p:embeddedFont>
    <p:embeddedFont>
      <p:font typeface="Crimson Pro Semi Bold"/>
      <p:regular r:id="rId21"/>
    </p:embeddedFont>
    <p:embeddedFont>
      <p:font typeface="Heebo"/>
      <p:regular r:id="rId22"/>
    </p:embeddedFont>
    <p:embeddedFont>
      <p:font typeface="Heebo"/>
      <p:regular r:id="rId23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8" Type="http://schemas.openxmlformats.org/officeDocument/2006/relationships/font" Target="fonts/font1.fntdata"/><Relationship Id="rId19" Type="http://schemas.openxmlformats.org/officeDocument/2006/relationships/font" Target="fonts/font2.fntdata"/><Relationship Id="rId20" Type="http://schemas.openxmlformats.org/officeDocument/2006/relationships/font" Target="fonts/font3.fntdata"/><Relationship Id="rId21" Type="http://schemas.openxmlformats.org/officeDocument/2006/relationships/font" Target="fonts/font4.fntdata"/><Relationship Id="rId22" Type="http://schemas.openxmlformats.org/officeDocument/2006/relationships/font" Target="fonts/font5.fntdata"/><Relationship Id="rId23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2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image" Target="../media/image-11-2.png"/><Relationship Id="rId3" Type="http://schemas.openxmlformats.org/officeDocument/2006/relationships/image" Target="../media/image-11-3.svg"/><Relationship Id="rId4" Type="http://schemas.openxmlformats.org/officeDocument/2006/relationships/image" Target="../media/image-11-4.png"/><Relationship Id="rId5" Type="http://schemas.openxmlformats.org/officeDocument/2006/relationships/image" Target="../media/image-11-5.svg"/><Relationship Id="rId6" Type="http://schemas.openxmlformats.org/officeDocument/2006/relationships/image" Target="../media/image-11-6.png"/><Relationship Id="rId7" Type="http://schemas.openxmlformats.org/officeDocument/2006/relationships/image" Target="../media/image-11-7.svg"/><Relationship Id="rId8" Type="http://schemas.openxmlformats.org/officeDocument/2006/relationships/image" Target="../media/image-11-8.png"/><Relationship Id="rId9" Type="http://schemas.openxmlformats.org/officeDocument/2006/relationships/image" Target="../media/image-11-9.svg"/><Relationship Id="rId10" Type="http://schemas.openxmlformats.org/officeDocument/2006/relationships/slideLayout" Target="../slideLayouts/slideLayout12.xml"/><Relationship Id="rId11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sv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image" Target="../media/image-6-6.png"/><Relationship Id="rId7" Type="http://schemas.openxmlformats.org/officeDocument/2006/relationships/image" Target="../media/image-6-7.png"/><Relationship Id="rId8" Type="http://schemas.openxmlformats.org/officeDocument/2006/relationships/slideLayout" Target="../slideLayouts/slideLayout7.xml"/><Relationship Id="rId9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slideLayout" Target="../slideLayouts/slideLayout9.xml"/><Relationship Id="rId5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05442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Customer Shopping Behavior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81214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Uncovering insights from 3,900 purchases to drive strategic decisions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831294"/>
            <a:ext cx="12065913" cy="6567011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52093" y="773073"/>
            <a:ext cx="4590693" cy="4929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850"/>
              </a:lnSpc>
              <a:buNone/>
            </a:pPr>
            <a:r>
              <a:rPr lang="en-US" sz="310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Strategic Recommendations</a:t>
            </a:r>
            <a:endParaRPr lang="en-US" sz="3100" dirty="0"/>
          </a:p>
        </p:txBody>
      </p:sp>
      <p:sp>
        <p:nvSpPr>
          <p:cNvPr id="4" name="Shape 1"/>
          <p:cNvSpPr/>
          <p:nvPr/>
        </p:nvSpPr>
        <p:spPr>
          <a:xfrm>
            <a:off x="552093" y="1430536"/>
            <a:ext cx="8039814" cy="1424226"/>
          </a:xfrm>
          <a:prstGeom prst="roundRect">
            <a:avLst>
              <a:gd name="adj" fmla="val 1661"/>
            </a:avLst>
          </a:prstGeom>
          <a:solidFill>
            <a:srgbClr val="F2EEEE"/>
          </a:solidFill>
          <a:ln/>
        </p:spPr>
      </p:sp>
      <p:sp>
        <p:nvSpPr>
          <p:cNvPr id="5" name="Shape 2"/>
          <p:cNvSpPr/>
          <p:nvPr/>
        </p:nvSpPr>
        <p:spPr>
          <a:xfrm>
            <a:off x="709732" y="1588175"/>
            <a:ext cx="473154" cy="473154"/>
          </a:xfrm>
          <a:prstGeom prst="roundRect">
            <a:avLst>
              <a:gd name="adj" fmla="val 19323699"/>
            </a:avLst>
          </a:prstGeom>
          <a:solidFill>
            <a:srgbClr val="2150FE"/>
          </a:solidFill>
          <a:ln/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9867" y="1718191"/>
            <a:ext cx="212884" cy="21288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09732" y="2170986"/>
            <a:ext cx="1971675" cy="2464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Boost Subscriptions</a:t>
            </a:r>
            <a:endParaRPr lang="en-US" sz="1550" dirty="0"/>
          </a:p>
        </p:txBody>
      </p:sp>
      <p:sp>
        <p:nvSpPr>
          <p:cNvPr id="8" name="Text 4"/>
          <p:cNvSpPr/>
          <p:nvPr/>
        </p:nvSpPr>
        <p:spPr>
          <a:xfrm>
            <a:off x="709732" y="2483168"/>
            <a:ext cx="7724537" cy="2139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Promote exclusive benefits to convert 73% non-subscribers</a:t>
            </a:r>
            <a:endParaRPr lang="en-US" sz="1200" dirty="0"/>
          </a:p>
        </p:txBody>
      </p:sp>
      <p:sp>
        <p:nvSpPr>
          <p:cNvPr id="9" name="Shape 5"/>
          <p:cNvSpPr/>
          <p:nvPr/>
        </p:nvSpPr>
        <p:spPr>
          <a:xfrm>
            <a:off x="552093" y="2964418"/>
            <a:ext cx="8039814" cy="1424226"/>
          </a:xfrm>
          <a:prstGeom prst="roundRect">
            <a:avLst>
              <a:gd name="adj" fmla="val 1661"/>
            </a:avLst>
          </a:prstGeom>
          <a:solidFill>
            <a:srgbClr val="F2EEEE"/>
          </a:solidFill>
          <a:ln/>
        </p:spPr>
      </p:sp>
      <p:sp>
        <p:nvSpPr>
          <p:cNvPr id="10" name="Shape 6"/>
          <p:cNvSpPr/>
          <p:nvPr/>
        </p:nvSpPr>
        <p:spPr>
          <a:xfrm>
            <a:off x="709732" y="3122057"/>
            <a:ext cx="473154" cy="473154"/>
          </a:xfrm>
          <a:prstGeom prst="roundRect">
            <a:avLst>
              <a:gd name="adj" fmla="val 19323699"/>
            </a:avLst>
          </a:prstGeom>
          <a:solidFill>
            <a:srgbClr val="2150FE"/>
          </a:solidFill>
          <a:ln/>
        </p:spPr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9867" y="3252073"/>
            <a:ext cx="212884" cy="212884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709732" y="3704868"/>
            <a:ext cx="1971675" cy="2464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Loyalty Programs</a:t>
            </a:r>
            <a:endParaRPr lang="en-US" sz="1550" dirty="0"/>
          </a:p>
        </p:txBody>
      </p:sp>
      <p:sp>
        <p:nvSpPr>
          <p:cNvPr id="13" name="Text 8"/>
          <p:cNvSpPr/>
          <p:nvPr/>
        </p:nvSpPr>
        <p:spPr>
          <a:xfrm>
            <a:off x="709732" y="4017050"/>
            <a:ext cx="7724537" cy="2139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Reward repeat buyers to strengthen 80% loyal base</a:t>
            </a:r>
            <a:endParaRPr lang="en-US" sz="1200" dirty="0"/>
          </a:p>
        </p:txBody>
      </p:sp>
      <p:sp>
        <p:nvSpPr>
          <p:cNvPr id="14" name="Shape 9"/>
          <p:cNvSpPr/>
          <p:nvPr/>
        </p:nvSpPr>
        <p:spPr>
          <a:xfrm>
            <a:off x="552093" y="4498300"/>
            <a:ext cx="8039814" cy="1424226"/>
          </a:xfrm>
          <a:prstGeom prst="roundRect">
            <a:avLst>
              <a:gd name="adj" fmla="val 1661"/>
            </a:avLst>
          </a:prstGeom>
          <a:solidFill>
            <a:srgbClr val="F2EEEE"/>
          </a:solidFill>
          <a:ln/>
        </p:spPr>
      </p:sp>
      <p:sp>
        <p:nvSpPr>
          <p:cNvPr id="15" name="Shape 10"/>
          <p:cNvSpPr/>
          <p:nvPr/>
        </p:nvSpPr>
        <p:spPr>
          <a:xfrm>
            <a:off x="709732" y="4655939"/>
            <a:ext cx="473154" cy="473154"/>
          </a:xfrm>
          <a:prstGeom prst="roundRect">
            <a:avLst>
              <a:gd name="adj" fmla="val 19323699"/>
            </a:avLst>
          </a:prstGeom>
          <a:solidFill>
            <a:srgbClr val="2150FE"/>
          </a:solidFill>
          <a:ln/>
        </p:spPr>
      </p:sp>
      <p:pic>
        <p:nvPicPr>
          <p:cNvPr id="16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9867" y="4785955"/>
            <a:ext cx="212884" cy="212884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709732" y="5238750"/>
            <a:ext cx="1971675" cy="2464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Review Discounts</a:t>
            </a:r>
            <a:endParaRPr lang="en-US" sz="1550" dirty="0"/>
          </a:p>
        </p:txBody>
      </p:sp>
      <p:sp>
        <p:nvSpPr>
          <p:cNvPr id="18" name="Text 12"/>
          <p:cNvSpPr/>
          <p:nvPr/>
        </p:nvSpPr>
        <p:spPr>
          <a:xfrm>
            <a:off x="709732" y="5550932"/>
            <a:ext cx="7724537" cy="2139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Balance promotions with margin control</a:t>
            </a:r>
            <a:endParaRPr lang="en-US" sz="1200" dirty="0"/>
          </a:p>
        </p:txBody>
      </p:sp>
      <p:sp>
        <p:nvSpPr>
          <p:cNvPr id="19" name="Shape 13"/>
          <p:cNvSpPr/>
          <p:nvPr/>
        </p:nvSpPr>
        <p:spPr>
          <a:xfrm>
            <a:off x="552093" y="6032183"/>
            <a:ext cx="8039814" cy="1424226"/>
          </a:xfrm>
          <a:prstGeom prst="roundRect">
            <a:avLst>
              <a:gd name="adj" fmla="val 1661"/>
            </a:avLst>
          </a:prstGeom>
          <a:solidFill>
            <a:srgbClr val="F2EEEE"/>
          </a:solidFill>
          <a:ln/>
        </p:spPr>
      </p:sp>
      <p:sp>
        <p:nvSpPr>
          <p:cNvPr id="20" name="Shape 14"/>
          <p:cNvSpPr/>
          <p:nvPr/>
        </p:nvSpPr>
        <p:spPr>
          <a:xfrm>
            <a:off x="709732" y="6189821"/>
            <a:ext cx="473154" cy="473154"/>
          </a:xfrm>
          <a:prstGeom prst="roundRect">
            <a:avLst>
              <a:gd name="adj" fmla="val 19323699"/>
            </a:avLst>
          </a:prstGeom>
          <a:solidFill>
            <a:srgbClr val="2150FE"/>
          </a:solidFill>
          <a:ln/>
        </p:spPr>
      </p:sp>
      <p:pic>
        <p:nvPicPr>
          <p:cNvPr id="21" name="Image 4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39867" y="6319838"/>
            <a:ext cx="212884" cy="212884"/>
          </a:xfrm>
          <a:prstGeom prst="rect">
            <a:avLst/>
          </a:prstGeom>
        </p:spPr>
      </p:pic>
      <p:sp>
        <p:nvSpPr>
          <p:cNvPr id="22" name="Text 15"/>
          <p:cNvSpPr/>
          <p:nvPr/>
        </p:nvSpPr>
        <p:spPr>
          <a:xfrm>
            <a:off x="709732" y="6772632"/>
            <a:ext cx="1971675" cy="2464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5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Targeted Marketing</a:t>
            </a:r>
            <a:endParaRPr lang="en-US" sz="1550" dirty="0"/>
          </a:p>
        </p:txBody>
      </p:sp>
      <p:sp>
        <p:nvSpPr>
          <p:cNvPr id="23" name="Text 16"/>
          <p:cNvSpPr/>
          <p:nvPr/>
        </p:nvSpPr>
        <p:spPr>
          <a:xfrm>
            <a:off x="709732" y="7084814"/>
            <a:ext cx="7724537" cy="2139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50"/>
              </a:lnSpc>
              <a:buNone/>
            </a:pPr>
            <a:r>
              <a:rPr lang="en-US" sz="12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Focus on high-revenue segments and top-rated products</a:t>
            </a:r>
            <a:endParaRPr lang="en-US" sz="1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22258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790218" y="3447931"/>
            <a:ext cx="1947148" cy="423505"/>
          </a:xfrm>
          <a:prstGeom prst="roundRect">
            <a:avLst>
              <a:gd name="adj" fmla="val 6398"/>
            </a:avLst>
          </a:prstGeom>
          <a:solidFill>
            <a:srgbClr val="CCD7FF"/>
          </a:solidFill>
          <a:ln/>
        </p:spPr>
      </p:sp>
      <p:sp>
        <p:nvSpPr>
          <p:cNvPr id="4" name="Text 1"/>
          <p:cNvSpPr/>
          <p:nvPr/>
        </p:nvSpPr>
        <p:spPr>
          <a:xfrm>
            <a:off x="925592" y="3515558"/>
            <a:ext cx="1676400" cy="2882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DATASET OVERVIEW</a:t>
            </a: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790218" y="3961328"/>
            <a:ext cx="5644515" cy="7055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0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The Foundation</a:t>
            </a:r>
            <a:endParaRPr lang="en-US" sz="4400" dirty="0"/>
          </a:p>
        </p:txBody>
      </p:sp>
      <p:sp>
        <p:nvSpPr>
          <p:cNvPr id="6" name="Text 3"/>
          <p:cNvSpPr/>
          <p:nvPr/>
        </p:nvSpPr>
        <p:spPr>
          <a:xfrm>
            <a:off x="790218" y="5116830"/>
            <a:ext cx="4162663" cy="7449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3.9K</a:t>
            </a:r>
            <a:endParaRPr lang="en-US" sz="5850" dirty="0"/>
          </a:p>
        </p:txBody>
      </p:sp>
      <p:sp>
        <p:nvSpPr>
          <p:cNvPr id="7" name="Text 4"/>
          <p:cNvSpPr/>
          <p:nvPr/>
        </p:nvSpPr>
        <p:spPr>
          <a:xfrm>
            <a:off x="1460421" y="6143149"/>
            <a:ext cx="2822258" cy="352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Total Purchases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790218" y="6630591"/>
            <a:ext cx="4162663" cy="3602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Transactions analyzed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5233749" y="5116830"/>
            <a:ext cx="4162782" cy="7449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18</a:t>
            </a:r>
            <a:endParaRPr lang="en-US" sz="5850" dirty="0"/>
          </a:p>
        </p:txBody>
      </p:sp>
      <p:sp>
        <p:nvSpPr>
          <p:cNvPr id="10" name="Text 7"/>
          <p:cNvSpPr/>
          <p:nvPr/>
        </p:nvSpPr>
        <p:spPr>
          <a:xfrm>
            <a:off x="5903952" y="6143149"/>
            <a:ext cx="2822258" cy="352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Data Points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233749" y="6630591"/>
            <a:ext cx="4162782" cy="3602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Features per transaction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9677400" y="5116830"/>
            <a:ext cx="4162782" cy="7449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4</a:t>
            </a:r>
            <a:endParaRPr lang="en-US" sz="5850" dirty="0"/>
          </a:p>
        </p:txBody>
      </p:sp>
      <p:sp>
        <p:nvSpPr>
          <p:cNvPr id="13" name="Text 10"/>
          <p:cNvSpPr/>
          <p:nvPr/>
        </p:nvSpPr>
        <p:spPr>
          <a:xfrm>
            <a:off x="10347603" y="6143149"/>
            <a:ext cx="2822258" cy="352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Categories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9677400" y="6630591"/>
            <a:ext cx="4162782" cy="3602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Product segments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790218" y="7243643"/>
            <a:ext cx="13049964" cy="3602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Demographics, purchase details, and shopping behavior across clothing, accessories, footwear, and outerwear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6158270" y="698540"/>
            <a:ext cx="1577221" cy="357068"/>
          </a:xfrm>
          <a:prstGeom prst="roundRect">
            <a:avLst>
              <a:gd name="adj" fmla="val 6452"/>
            </a:avLst>
          </a:prstGeom>
          <a:noFill/>
          <a:ln w="7620">
            <a:solidFill>
              <a:srgbClr val="2150FE"/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6281023" y="763667"/>
            <a:ext cx="1331714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200" dirty="0">
                <a:solidFill>
                  <a:srgbClr val="2150FE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PYTHON ANALYSIS</a:t>
            </a:r>
            <a:endParaRPr lang="en-US" sz="1200" dirty="0"/>
          </a:p>
        </p:txBody>
      </p:sp>
      <p:sp>
        <p:nvSpPr>
          <p:cNvPr id="5" name="Text 2"/>
          <p:cNvSpPr/>
          <p:nvPr/>
        </p:nvSpPr>
        <p:spPr>
          <a:xfrm>
            <a:off x="6158270" y="1120497"/>
            <a:ext cx="5109448" cy="5998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700"/>
              </a:lnSpc>
              <a:buNone/>
            </a:pPr>
            <a:r>
              <a:rPr lang="en-US" sz="37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Data Preparation Pipeline</a:t>
            </a:r>
            <a:endParaRPr lang="en-US" sz="3750" dirty="0"/>
          </a:p>
        </p:txBody>
      </p:sp>
      <p:sp>
        <p:nvSpPr>
          <p:cNvPr id="6" name="Text 3"/>
          <p:cNvSpPr/>
          <p:nvPr/>
        </p:nvSpPr>
        <p:spPr>
          <a:xfrm>
            <a:off x="6158270" y="1964055"/>
            <a:ext cx="191929" cy="2399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500" dirty="0">
                <a:solidFill>
                  <a:srgbClr val="4C4C4D"/>
                </a:solidFill>
                <a:latin typeface="Crimson Pro Light" pitchFamily="34" charset="0"/>
                <a:ea typeface="Crimson Pro Light" pitchFamily="34" charset="-122"/>
                <a:cs typeface="Crimson Pro Light" pitchFamily="34" charset="-120"/>
              </a:rPr>
              <a:t>01</a:t>
            </a:r>
            <a:endParaRPr lang="en-US" sz="1500" dirty="0"/>
          </a:p>
        </p:txBody>
      </p:sp>
      <p:sp>
        <p:nvSpPr>
          <p:cNvPr id="7" name="Shape 4"/>
          <p:cNvSpPr/>
          <p:nvPr/>
        </p:nvSpPr>
        <p:spPr>
          <a:xfrm>
            <a:off x="6158270" y="2267426"/>
            <a:ext cx="7800261" cy="22860"/>
          </a:xfrm>
          <a:prstGeom prst="rect">
            <a:avLst/>
          </a:prstGeom>
          <a:solidFill>
            <a:srgbClr val="2150FE"/>
          </a:solidFill>
          <a:ln/>
        </p:spPr>
      </p:sp>
      <p:sp>
        <p:nvSpPr>
          <p:cNvPr id="8" name="Text 5"/>
          <p:cNvSpPr/>
          <p:nvPr/>
        </p:nvSpPr>
        <p:spPr>
          <a:xfrm>
            <a:off x="6158270" y="2409111"/>
            <a:ext cx="2399824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Load &amp; Explore</a:t>
            </a:r>
            <a:endParaRPr lang="en-US" sz="1850" dirty="0"/>
          </a:p>
        </p:txBody>
      </p:sp>
      <p:sp>
        <p:nvSpPr>
          <p:cNvPr id="9" name="Text 6"/>
          <p:cNvSpPr/>
          <p:nvPr/>
        </p:nvSpPr>
        <p:spPr>
          <a:xfrm>
            <a:off x="6158270" y="2806541"/>
            <a:ext cx="7800261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5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Import dataset, check structure, generate summary statistics</a:t>
            </a:r>
            <a:endParaRPr lang="en-US" sz="1500" dirty="0"/>
          </a:p>
        </p:txBody>
      </p:sp>
      <p:sp>
        <p:nvSpPr>
          <p:cNvPr id="10" name="Text 7"/>
          <p:cNvSpPr/>
          <p:nvPr/>
        </p:nvSpPr>
        <p:spPr>
          <a:xfrm>
            <a:off x="6158270" y="3396377"/>
            <a:ext cx="191929" cy="2399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500" dirty="0">
                <a:solidFill>
                  <a:srgbClr val="4C4C4D"/>
                </a:solidFill>
                <a:latin typeface="Crimson Pro Light" pitchFamily="34" charset="0"/>
                <a:ea typeface="Crimson Pro Light" pitchFamily="34" charset="-122"/>
                <a:cs typeface="Crimson Pro Light" pitchFamily="34" charset="-120"/>
              </a:rPr>
              <a:t>02</a:t>
            </a:r>
            <a:endParaRPr lang="en-US" sz="1500" dirty="0"/>
          </a:p>
        </p:txBody>
      </p:sp>
      <p:sp>
        <p:nvSpPr>
          <p:cNvPr id="11" name="Shape 8"/>
          <p:cNvSpPr/>
          <p:nvPr/>
        </p:nvSpPr>
        <p:spPr>
          <a:xfrm>
            <a:off x="6158270" y="3699748"/>
            <a:ext cx="7800261" cy="22860"/>
          </a:xfrm>
          <a:prstGeom prst="rect">
            <a:avLst/>
          </a:prstGeom>
          <a:solidFill>
            <a:srgbClr val="2150FE"/>
          </a:solidFill>
          <a:ln/>
        </p:spPr>
      </p:sp>
      <p:sp>
        <p:nvSpPr>
          <p:cNvPr id="12" name="Text 9"/>
          <p:cNvSpPr/>
          <p:nvPr/>
        </p:nvSpPr>
        <p:spPr>
          <a:xfrm>
            <a:off x="6158270" y="3841433"/>
            <a:ext cx="2399824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Clean &amp; Standardize</a:t>
            </a:r>
            <a:endParaRPr lang="en-US" sz="1850" dirty="0"/>
          </a:p>
        </p:txBody>
      </p:sp>
      <p:sp>
        <p:nvSpPr>
          <p:cNvPr id="13" name="Text 10"/>
          <p:cNvSpPr/>
          <p:nvPr/>
        </p:nvSpPr>
        <p:spPr>
          <a:xfrm>
            <a:off x="6158270" y="4238863"/>
            <a:ext cx="7800261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5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Handle missing values, rename columns, verify consistency</a:t>
            </a:r>
            <a:endParaRPr lang="en-US" sz="1500" dirty="0"/>
          </a:p>
        </p:txBody>
      </p:sp>
      <p:sp>
        <p:nvSpPr>
          <p:cNvPr id="14" name="Text 11"/>
          <p:cNvSpPr/>
          <p:nvPr/>
        </p:nvSpPr>
        <p:spPr>
          <a:xfrm>
            <a:off x="6158270" y="4828699"/>
            <a:ext cx="191929" cy="2399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500" dirty="0">
                <a:solidFill>
                  <a:srgbClr val="4C4C4D"/>
                </a:solidFill>
                <a:latin typeface="Crimson Pro Light" pitchFamily="34" charset="0"/>
                <a:ea typeface="Crimson Pro Light" pitchFamily="34" charset="-122"/>
                <a:cs typeface="Crimson Pro Light" pitchFamily="34" charset="-120"/>
              </a:rPr>
              <a:t>03</a:t>
            </a:r>
            <a:endParaRPr lang="en-US" sz="1500" dirty="0"/>
          </a:p>
        </p:txBody>
      </p:sp>
      <p:sp>
        <p:nvSpPr>
          <p:cNvPr id="15" name="Shape 12"/>
          <p:cNvSpPr/>
          <p:nvPr/>
        </p:nvSpPr>
        <p:spPr>
          <a:xfrm>
            <a:off x="6158270" y="5132070"/>
            <a:ext cx="7800261" cy="22860"/>
          </a:xfrm>
          <a:prstGeom prst="rect">
            <a:avLst/>
          </a:prstGeom>
          <a:solidFill>
            <a:srgbClr val="2150FE"/>
          </a:solidFill>
          <a:ln/>
        </p:spPr>
      </p:sp>
      <p:sp>
        <p:nvSpPr>
          <p:cNvPr id="16" name="Text 13"/>
          <p:cNvSpPr/>
          <p:nvPr/>
        </p:nvSpPr>
        <p:spPr>
          <a:xfrm>
            <a:off x="6158270" y="5273754"/>
            <a:ext cx="2399824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Engineer Features</a:t>
            </a:r>
            <a:endParaRPr lang="en-US" sz="1850" dirty="0"/>
          </a:p>
        </p:txBody>
      </p:sp>
      <p:sp>
        <p:nvSpPr>
          <p:cNvPr id="17" name="Text 14"/>
          <p:cNvSpPr/>
          <p:nvPr/>
        </p:nvSpPr>
        <p:spPr>
          <a:xfrm>
            <a:off x="6158270" y="5671185"/>
            <a:ext cx="7800261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5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Create age groups and purchase frequency metrics</a:t>
            </a:r>
            <a:endParaRPr lang="en-US" sz="1500" dirty="0"/>
          </a:p>
        </p:txBody>
      </p:sp>
      <p:sp>
        <p:nvSpPr>
          <p:cNvPr id="18" name="Text 15"/>
          <p:cNvSpPr/>
          <p:nvPr/>
        </p:nvSpPr>
        <p:spPr>
          <a:xfrm>
            <a:off x="6158270" y="6261021"/>
            <a:ext cx="191929" cy="2399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500" dirty="0">
                <a:solidFill>
                  <a:srgbClr val="4C4C4D"/>
                </a:solidFill>
                <a:latin typeface="Crimson Pro Light" pitchFamily="34" charset="0"/>
                <a:ea typeface="Crimson Pro Light" pitchFamily="34" charset="-122"/>
                <a:cs typeface="Crimson Pro Light" pitchFamily="34" charset="-120"/>
              </a:rPr>
              <a:t>04</a:t>
            </a:r>
            <a:endParaRPr lang="en-US" sz="1500" dirty="0"/>
          </a:p>
        </p:txBody>
      </p:sp>
      <p:sp>
        <p:nvSpPr>
          <p:cNvPr id="19" name="Shape 16"/>
          <p:cNvSpPr/>
          <p:nvPr/>
        </p:nvSpPr>
        <p:spPr>
          <a:xfrm>
            <a:off x="6158270" y="6564392"/>
            <a:ext cx="7800261" cy="22860"/>
          </a:xfrm>
          <a:prstGeom prst="rect">
            <a:avLst/>
          </a:prstGeom>
          <a:solidFill>
            <a:srgbClr val="2150FE"/>
          </a:solidFill>
          <a:ln/>
        </p:spPr>
      </p:sp>
      <p:sp>
        <p:nvSpPr>
          <p:cNvPr id="20" name="Text 17"/>
          <p:cNvSpPr/>
          <p:nvPr/>
        </p:nvSpPr>
        <p:spPr>
          <a:xfrm>
            <a:off x="6158270" y="6706076"/>
            <a:ext cx="2399824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Database Integration</a:t>
            </a:r>
            <a:endParaRPr lang="en-US" sz="1850" dirty="0"/>
          </a:p>
        </p:txBody>
      </p:sp>
      <p:sp>
        <p:nvSpPr>
          <p:cNvPr id="21" name="Text 18"/>
          <p:cNvSpPr/>
          <p:nvPr/>
        </p:nvSpPr>
        <p:spPr>
          <a:xfrm>
            <a:off x="6158270" y="7103507"/>
            <a:ext cx="7800261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5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Connect to PostgreSQL for advanced SQL analysis</a:t>
            </a:r>
            <a:endParaRPr lang="en-US" sz="15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5083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Revenue Insights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319695"/>
            <a:ext cx="8284131" cy="463903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9638943" y="2226588"/>
            <a:ext cx="4205168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Gender Revenue Gap</a:t>
            </a:r>
            <a:endParaRPr lang="en-US" sz="3550" dirty="0"/>
          </a:p>
        </p:txBody>
      </p:sp>
      <p:sp>
        <p:nvSpPr>
          <p:cNvPr id="5" name="Text 2"/>
          <p:cNvSpPr/>
          <p:nvPr/>
        </p:nvSpPr>
        <p:spPr>
          <a:xfrm>
            <a:off x="9638943" y="3020378"/>
            <a:ext cx="420516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Male customers generate 2x more revenue than female customers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9638943" y="4001333"/>
            <a:ext cx="4205168" cy="1397675"/>
          </a:xfrm>
          <a:prstGeom prst="roundRect">
            <a:avLst>
              <a:gd name="adj" fmla="val 2434"/>
            </a:avLst>
          </a:prstGeom>
          <a:solidFill>
            <a:srgbClr val="F2EEEE"/>
          </a:solidFill>
          <a:ln/>
        </p:spPr>
      </p:sp>
      <p:sp>
        <p:nvSpPr>
          <p:cNvPr id="7" name="Text 4"/>
          <p:cNvSpPr/>
          <p:nvPr/>
        </p:nvSpPr>
        <p:spPr>
          <a:xfrm>
            <a:off x="9865757" y="42281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Male Dominance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9865757" y="4809292"/>
            <a:ext cx="375154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68% of total revenue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9638943" y="5625822"/>
            <a:ext cx="4205168" cy="1397675"/>
          </a:xfrm>
          <a:prstGeom prst="roundRect">
            <a:avLst>
              <a:gd name="adj" fmla="val 2434"/>
            </a:avLst>
          </a:prstGeom>
          <a:solidFill>
            <a:srgbClr val="F2EEEE"/>
          </a:solidFill>
          <a:ln/>
        </p:spPr>
      </p:sp>
      <p:sp>
        <p:nvSpPr>
          <p:cNvPr id="10" name="Text 7"/>
          <p:cNvSpPr/>
          <p:nvPr/>
        </p:nvSpPr>
        <p:spPr>
          <a:xfrm>
            <a:off x="9865757" y="585263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Opportunity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9865757" y="6433780"/>
            <a:ext cx="375154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Expand female-focused campaigns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83345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Smart Spenders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88239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839 customers used discounts but still spent above average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5500449"/>
            <a:ext cx="6407944" cy="1730812"/>
          </a:xfrm>
          <a:prstGeom prst="roundRect">
            <a:avLst>
              <a:gd name="adj" fmla="val 8453"/>
            </a:avLst>
          </a:prstGeom>
          <a:solidFill>
            <a:srgbClr val="FFFFFF"/>
          </a:solidFill>
          <a:ln w="30480">
            <a:solidFill>
              <a:srgbClr val="D8D4D4"/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763310" y="5500449"/>
            <a:ext cx="121920" cy="1730812"/>
          </a:xfrm>
          <a:prstGeom prst="roundRect">
            <a:avLst>
              <a:gd name="adj" fmla="val 27907"/>
            </a:avLst>
          </a:prstGeom>
          <a:solidFill>
            <a:srgbClr val="2150FE"/>
          </a:solidFill>
          <a:ln/>
        </p:spPr>
      </p:sp>
      <p:sp>
        <p:nvSpPr>
          <p:cNvPr id="7" name="Text 4"/>
          <p:cNvSpPr/>
          <p:nvPr/>
        </p:nvSpPr>
        <p:spPr>
          <a:xfrm>
            <a:off x="1142524" y="57577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Strategic Shoppers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1142524" y="6248162"/>
            <a:ext cx="58019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Discount-savvy customers maintain high purchase amounts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7428548" y="5500449"/>
            <a:ext cx="6408063" cy="1730812"/>
          </a:xfrm>
          <a:prstGeom prst="roundRect">
            <a:avLst>
              <a:gd name="adj" fmla="val 8453"/>
            </a:avLst>
          </a:prstGeom>
          <a:solidFill>
            <a:srgbClr val="FFFFFF"/>
          </a:solidFill>
          <a:ln w="30480">
            <a:solidFill>
              <a:srgbClr val="D8D4D4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7398067" y="5500449"/>
            <a:ext cx="121920" cy="1730812"/>
          </a:xfrm>
          <a:prstGeom prst="roundRect">
            <a:avLst>
              <a:gd name="adj" fmla="val 27907"/>
            </a:avLst>
          </a:prstGeom>
          <a:solidFill>
            <a:srgbClr val="2150FE"/>
          </a:solidFill>
          <a:ln/>
        </p:spPr>
      </p:sp>
      <p:sp>
        <p:nvSpPr>
          <p:cNvPr id="11" name="Text 8"/>
          <p:cNvSpPr/>
          <p:nvPr/>
        </p:nvSpPr>
        <p:spPr>
          <a:xfrm>
            <a:off x="7777282" y="57577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Margin Opportunity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777282" y="6248162"/>
            <a:ext cx="58020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Balance promotional offers with profitability goals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692706" y="544235"/>
            <a:ext cx="1294805" cy="355759"/>
          </a:xfrm>
          <a:prstGeom prst="roundRect">
            <a:avLst>
              <a:gd name="adj" fmla="val 6676"/>
            </a:avLst>
          </a:prstGeom>
          <a:solidFill>
            <a:srgbClr val="CCD7FF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811411" y="642938"/>
            <a:ext cx="158234" cy="15823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048703" y="603528"/>
            <a:ext cx="820103" cy="2371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850"/>
              </a:lnSpc>
              <a:buNone/>
            </a:pPr>
            <a:r>
              <a:rPr lang="en-US" sz="120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TOP RATED</a:t>
            </a:r>
            <a:endParaRPr lang="en-US" sz="1200" dirty="0"/>
          </a:p>
        </p:txBody>
      </p:sp>
      <p:sp>
        <p:nvSpPr>
          <p:cNvPr id="5" name="Text 2"/>
          <p:cNvSpPr/>
          <p:nvPr/>
        </p:nvSpPr>
        <p:spPr>
          <a:xfrm>
            <a:off x="692706" y="969050"/>
            <a:ext cx="4948118" cy="6185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8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Customer Favorites</a:t>
            </a:r>
            <a:endParaRPr lang="en-US" sz="38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706" y="1846540"/>
            <a:ext cx="1826538" cy="182653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92706" y="3888938"/>
            <a:ext cx="2474000" cy="309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Gloves</a:t>
            </a:r>
            <a:endParaRPr lang="en-US" sz="1900" dirty="0"/>
          </a:p>
        </p:txBody>
      </p:sp>
      <p:sp>
        <p:nvSpPr>
          <p:cNvPr id="8" name="Text 4"/>
          <p:cNvSpPr/>
          <p:nvPr/>
        </p:nvSpPr>
        <p:spPr>
          <a:xfrm>
            <a:off x="692706" y="4301728"/>
            <a:ext cx="3149322" cy="296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3.86 rating</a:t>
            </a:r>
            <a:endParaRPr lang="en-US" sz="15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7888" y="1846540"/>
            <a:ext cx="1826538" cy="1826538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4057888" y="3888938"/>
            <a:ext cx="2474000" cy="309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Sandals</a:t>
            </a:r>
            <a:endParaRPr lang="en-US" sz="1900" dirty="0"/>
          </a:p>
        </p:txBody>
      </p:sp>
      <p:sp>
        <p:nvSpPr>
          <p:cNvPr id="11" name="Text 6"/>
          <p:cNvSpPr/>
          <p:nvPr/>
        </p:nvSpPr>
        <p:spPr>
          <a:xfrm>
            <a:off x="4057888" y="4301728"/>
            <a:ext cx="3149322" cy="296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3.84 rating</a:t>
            </a:r>
            <a:endParaRPr lang="en-US" sz="15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23071" y="1846540"/>
            <a:ext cx="1826538" cy="1826538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423071" y="3888938"/>
            <a:ext cx="2474000" cy="309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Boots</a:t>
            </a:r>
            <a:endParaRPr lang="en-US" sz="1900" dirty="0"/>
          </a:p>
        </p:txBody>
      </p:sp>
      <p:sp>
        <p:nvSpPr>
          <p:cNvPr id="14" name="Text 8"/>
          <p:cNvSpPr/>
          <p:nvPr/>
        </p:nvSpPr>
        <p:spPr>
          <a:xfrm>
            <a:off x="7423071" y="4301728"/>
            <a:ext cx="3149322" cy="296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3.82 rating</a:t>
            </a:r>
            <a:endParaRPr lang="en-US" sz="1550" dirty="0"/>
          </a:p>
        </p:txBody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88253" y="1846540"/>
            <a:ext cx="1826657" cy="1826657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10788253" y="3889058"/>
            <a:ext cx="2474000" cy="309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Hat</a:t>
            </a:r>
            <a:endParaRPr lang="en-US" sz="1900" dirty="0"/>
          </a:p>
        </p:txBody>
      </p:sp>
      <p:sp>
        <p:nvSpPr>
          <p:cNvPr id="17" name="Text 10"/>
          <p:cNvSpPr/>
          <p:nvPr/>
        </p:nvSpPr>
        <p:spPr>
          <a:xfrm>
            <a:off x="10788253" y="4301847"/>
            <a:ext cx="3149441" cy="296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3.80 rating</a:t>
            </a:r>
            <a:endParaRPr lang="en-US" sz="1550" dirty="0"/>
          </a:p>
        </p:txBody>
      </p:sp>
      <p:pic>
        <p:nvPicPr>
          <p:cNvPr id="18" name="Image 5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2706" y="4943594"/>
            <a:ext cx="1826538" cy="1826538"/>
          </a:xfrm>
          <a:prstGeom prst="rect">
            <a:avLst/>
          </a:prstGeom>
        </p:spPr>
      </p:pic>
      <p:sp>
        <p:nvSpPr>
          <p:cNvPr id="19" name="Text 11"/>
          <p:cNvSpPr/>
          <p:nvPr/>
        </p:nvSpPr>
        <p:spPr>
          <a:xfrm>
            <a:off x="692706" y="6985992"/>
            <a:ext cx="2474000" cy="309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Skirt</a:t>
            </a:r>
            <a:endParaRPr lang="en-US" sz="1900" dirty="0"/>
          </a:p>
        </p:txBody>
      </p:sp>
      <p:sp>
        <p:nvSpPr>
          <p:cNvPr id="20" name="Text 12"/>
          <p:cNvSpPr/>
          <p:nvPr/>
        </p:nvSpPr>
        <p:spPr>
          <a:xfrm>
            <a:off x="692706" y="7398782"/>
            <a:ext cx="3149322" cy="296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5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3.78 rating</a:t>
            </a:r>
            <a:endParaRPr lang="en-US" sz="15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87981"/>
            <a:ext cx="570797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Customer Segmentation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983587"/>
            <a:ext cx="4205168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Loyalty Distribution</a:t>
            </a:r>
            <a:endParaRPr lang="en-US" sz="3550" dirty="0"/>
          </a:p>
        </p:txBody>
      </p:sp>
      <p:sp>
        <p:nvSpPr>
          <p:cNvPr id="4" name="Text 2"/>
          <p:cNvSpPr/>
          <p:nvPr/>
        </p:nvSpPr>
        <p:spPr>
          <a:xfrm>
            <a:off x="793790" y="3777377"/>
            <a:ext cx="4205168" cy="10887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Loyal: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 3,116 customers (80%)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Returning: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 701 customers (18%)</a:t>
            </a:r>
            <a:endParaRPr lang="en-US" sz="1750" dirty="0"/>
          </a:p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New: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 83 customers (2%)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5070224"/>
            <a:ext cx="420516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Strong base of repeat buyers with opportunity to convert returning customers</a:t>
            </a:r>
            <a:endParaRPr lang="en-US" sz="1750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59981" y="2292072"/>
            <a:ext cx="8284131" cy="469427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3402449" y="311825"/>
            <a:ext cx="1204555" cy="191929"/>
          </a:xfrm>
          <a:prstGeom prst="roundRect">
            <a:avLst>
              <a:gd name="adj" fmla="val 7091"/>
            </a:avLst>
          </a:prstGeom>
          <a:noFill/>
          <a:ln w="7620">
            <a:solidFill>
              <a:srgbClr val="2150FE"/>
            </a:solidFill>
            <a:prstDash val="solid"/>
          </a:ln>
        </p:spPr>
      </p:sp>
      <p:sp>
        <p:nvSpPr>
          <p:cNvPr id="3" name="Text 1"/>
          <p:cNvSpPr/>
          <p:nvPr/>
        </p:nvSpPr>
        <p:spPr>
          <a:xfrm>
            <a:off x="3478054" y="353378"/>
            <a:ext cx="1053346" cy="1088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850"/>
              </a:lnSpc>
              <a:buNone/>
            </a:pPr>
            <a:r>
              <a:rPr lang="en-US" sz="700" dirty="0">
                <a:solidFill>
                  <a:srgbClr val="2150FE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SUBSCRIPTION ANALYSIS</a:t>
            </a:r>
            <a:endParaRPr lang="en-US" sz="700" dirty="0"/>
          </a:p>
        </p:txBody>
      </p:sp>
      <p:sp>
        <p:nvSpPr>
          <p:cNvPr id="4" name="Text 2"/>
          <p:cNvSpPr/>
          <p:nvPr/>
        </p:nvSpPr>
        <p:spPr>
          <a:xfrm>
            <a:off x="3402449" y="52637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Subscription Impact</a:t>
            </a:r>
            <a:endParaRPr lang="en-US" sz="220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02449" y="965716"/>
            <a:ext cx="4382214" cy="4382214"/>
          </a:xfrm>
          <a:prstGeom prst="rect">
            <a:avLst/>
          </a:prstGeom>
        </p:spPr>
      </p:pic>
      <p:sp>
        <p:nvSpPr>
          <p:cNvPr id="6" name="Shape 3"/>
          <p:cNvSpPr/>
          <p:nvPr/>
        </p:nvSpPr>
        <p:spPr>
          <a:xfrm>
            <a:off x="7815143" y="2967157"/>
            <a:ext cx="113348" cy="113348"/>
          </a:xfrm>
          <a:prstGeom prst="roundRect">
            <a:avLst>
              <a:gd name="adj" fmla="val 16134"/>
            </a:avLst>
          </a:prstGeom>
          <a:solidFill>
            <a:srgbClr val="2150FE"/>
          </a:solidFill>
          <a:ln/>
        </p:spPr>
      </p:sp>
      <p:sp>
        <p:nvSpPr>
          <p:cNvPr id="7" name="Text 4"/>
          <p:cNvSpPr/>
          <p:nvPr/>
        </p:nvSpPr>
        <p:spPr>
          <a:xfrm>
            <a:off x="7989451" y="2967157"/>
            <a:ext cx="145613" cy="1134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850"/>
              </a:lnSpc>
              <a:buNone/>
            </a:pPr>
            <a:r>
              <a:rPr lang="en-US" sz="8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No</a:t>
            </a:r>
            <a:endParaRPr lang="en-US" sz="850" dirty="0"/>
          </a:p>
        </p:txBody>
      </p:sp>
      <p:sp>
        <p:nvSpPr>
          <p:cNvPr id="8" name="Shape 5"/>
          <p:cNvSpPr/>
          <p:nvPr/>
        </p:nvSpPr>
        <p:spPr>
          <a:xfrm>
            <a:off x="7815143" y="3233023"/>
            <a:ext cx="113348" cy="113348"/>
          </a:xfrm>
          <a:prstGeom prst="roundRect">
            <a:avLst>
              <a:gd name="adj" fmla="val 16134"/>
            </a:avLst>
          </a:prstGeom>
          <a:solidFill>
            <a:srgbClr val="21A1FE"/>
          </a:solidFill>
          <a:ln/>
        </p:spPr>
      </p:sp>
      <p:sp>
        <p:nvSpPr>
          <p:cNvPr id="9" name="Text 6"/>
          <p:cNvSpPr/>
          <p:nvPr/>
        </p:nvSpPr>
        <p:spPr>
          <a:xfrm>
            <a:off x="7989451" y="3233023"/>
            <a:ext cx="186809" cy="1134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850"/>
              </a:lnSpc>
              <a:buNone/>
            </a:pPr>
            <a:r>
              <a:rPr lang="en-US" sz="8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Yes</a:t>
            </a:r>
            <a:endParaRPr lang="en-US" sz="850" dirty="0"/>
          </a:p>
        </p:txBody>
      </p:sp>
      <p:sp>
        <p:nvSpPr>
          <p:cNvPr id="10" name="Text 7"/>
          <p:cNvSpPr/>
          <p:nvPr/>
        </p:nvSpPr>
        <p:spPr>
          <a:xfrm>
            <a:off x="4643438" y="6148745"/>
            <a:ext cx="1394936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27%</a:t>
            </a:r>
            <a:endParaRPr lang="en-US" sz="2200" dirty="0"/>
          </a:p>
        </p:txBody>
      </p:sp>
      <p:pic>
        <p:nvPicPr>
          <p:cNvPr id="11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0442" y="5439966"/>
            <a:ext cx="1701165" cy="1701165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4632246" y="7226141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Subscribers</a:t>
            </a:r>
            <a:endParaRPr lang="en-US" sz="1100" dirty="0"/>
          </a:p>
        </p:txBody>
      </p:sp>
      <p:sp>
        <p:nvSpPr>
          <p:cNvPr id="13" name="Text 9"/>
          <p:cNvSpPr/>
          <p:nvPr/>
        </p:nvSpPr>
        <p:spPr>
          <a:xfrm>
            <a:off x="3402449" y="7437239"/>
            <a:ext cx="3877270" cy="136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050"/>
              </a:lnSpc>
              <a:buNone/>
            </a:pPr>
            <a:r>
              <a:rPr lang="en-US" sz="8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Current subscription rate</a:t>
            </a:r>
            <a:endParaRPr lang="en-US" sz="850" dirty="0"/>
          </a:p>
        </p:txBody>
      </p:sp>
      <p:sp>
        <p:nvSpPr>
          <p:cNvPr id="14" name="Text 10"/>
          <p:cNvSpPr/>
          <p:nvPr/>
        </p:nvSpPr>
        <p:spPr>
          <a:xfrm>
            <a:off x="8591669" y="6148745"/>
            <a:ext cx="1394936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73%</a:t>
            </a:r>
            <a:endParaRPr lang="en-US" sz="2200" dirty="0"/>
          </a:p>
        </p:txBody>
      </p:sp>
      <p:pic>
        <p:nvPicPr>
          <p:cNvPr id="1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8674" y="5439966"/>
            <a:ext cx="1701165" cy="1701165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8580477" y="7226141"/>
            <a:ext cx="1417558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350"/>
              </a:lnSpc>
              <a:buNone/>
            </a:pPr>
            <a:r>
              <a:rPr lang="en-US" sz="11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Non-Subscribers</a:t>
            </a:r>
            <a:endParaRPr lang="en-US" sz="1100" dirty="0"/>
          </a:p>
        </p:txBody>
      </p:sp>
      <p:sp>
        <p:nvSpPr>
          <p:cNvPr id="17" name="Text 12"/>
          <p:cNvSpPr/>
          <p:nvPr/>
        </p:nvSpPr>
        <p:spPr>
          <a:xfrm>
            <a:off x="7350562" y="7437239"/>
            <a:ext cx="3877389" cy="136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050"/>
              </a:lnSpc>
              <a:buNone/>
            </a:pPr>
            <a:r>
              <a:rPr lang="en-US" sz="8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Growth opportunity</a:t>
            </a:r>
            <a:endParaRPr lang="en-US" sz="850" dirty="0"/>
          </a:p>
        </p:txBody>
      </p:sp>
      <p:sp>
        <p:nvSpPr>
          <p:cNvPr id="18" name="Text 13"/>
          <p:cNvSpPr/>
          <p:nvPr/>
        </p:nvSpPr>
        <p:spPr>
          <a:xfrm>
            <a:off x="3402449" y="7637026"/>
            <a:ext cx="7825502" cy="1360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050"/>
              </a:lnSpc>
              <a:buNone/>
            </a:pPr>
            <a:r>
              <a:rPr lang="en-US" sz="8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Subscribers and non-subscribers show similar average spend ($59.49 vs $59.87)</a:t>
            </a:r>
            <a:endParaRPr lang="en-US" sz="850" dirty="0"/>
          </a:p>
        </p:txBody>
      </p:sp>
      <p:sp>
        <p:nvSpPr>
          <p:cNvPr id="19" name="Text 14"/>
          <p:cNvSpPr/>
          <p:nvPr/>
        </p:nvSpPr>
        <p:spPr>
          <a:xfrm>
            <a:off x="3402449" y="785812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endParaRPr lang="en-US" sz="22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0218" y="628888"/>
            <a:ext cx="5644515" cy="7055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0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Revenue by Age Group</a:t>
            </a:r>
            <a:endParaRPr lang="en-US" sz="44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0218" y="2315051"/>
            <a:ext cx="8289608" cy="464212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9638228" y="1896189"/>
            <a:ext cx="4209455" cy="11289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400"/>
              </a:lnSpc>
              <a:buNone/>
            </a:pPr>
            <a:r>
              <a:rPr lang="en-US" sz="3550" dirty="0">
                <a:solidFill>
                  <a:srgbClr val="152D47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Balanced Demographics</a:t>
            </a:r>
            <a:endParaRPr lang="en-US" sz="3550" dirty="0"/>
          </a:p>
        </p:txBody>
      </p:sp>
      <p:sp>
        <p:nvSpPr>
          <p:cNvPr id="5" name="Text 2"/>
          <p:cNvSpPr/>
          <p:nvPr/>
        </p:nvSpPr>
        <p:spPr>
          <a:xfrm>
            <a:off x="9638228" y="3249811"/>
            <a:ext cx="4209455" cy="7205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Revenue distributed evenly across age groups with young adults leading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9638228" y="4223147"/>
            <a:ext cx="4209455" cy="1450062"/>
          </a:xfrm>
          <a:prstGeom prst="roundRect">
            <a:avLst>
              <a:gd name="adj" fmla="val 2336"/>
            </a:avLst>
          </a:prstGeom>
          <a:solidFill>
            <a:srgbClr val="FFFFFF"/>
          </a:solidFill>
          <a:ln w="30480">
            <a:solidFill>
              <a:srgbClr val="D8D4D4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9894451" y="4479369"/>
            <a:ext cx="2822258" cy="352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Young Adults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9894451" y="5056703"/>
            <a:ext cx="3697010" cy="3602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Highest revenue contributors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9638228" y="5897880"/>
            <a:ext cx="4209455" cy="1450062"/>
          </a:xfrm>
          <a:prstGeom prst="roundRect">
            <a:avLst>
              <a:gd name="adj" fmla="val 2336"/>
            </a:avLst>
          </a:prstGeom>
          <a:solidFill>
            <a:srgbClr val="FFFFFF"/>
          </a:solidFill>
          <a:ln w="30480">
            <a:solidFill>
              <a:srgbClr val="D8D4D4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9894451" y="6154103"/>
            <a:ext cx="2822258" cy="352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D"/>
                </a:solidFill>
                <a:latin typeface="Crimson Pro Semi Bold" pitchFamily="34" charset="0"/>
                <a:ea typeface="Crimson Pro Semi Bold" pitchFamily="34" charset="-122"/>
                <a:cs typeface="Crimson Pro Semi Bold" pitchFamily="34" charset="-120"/>
              </a:rPr>
              <a:t>Cross-Generation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9894451" y="6731437"/>
            <a:ext cx="3697010" cy="3602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4C4C4D"/>
                </a:solidFill>
                <a:latin typeface="Heebo" pitchFamily="34" charset="0"/>
                <a:ea typeface="Heebo" pitchFamily="34" charset="-122"/>
                <a:cs typeface="Heebo" pitchFamily="34" charset="-120"/>
              </a:rPr>
              <a:t>Appeal spans all ages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2026-02-07T09:21:06Z</dcterms:created>
  <dcterms:modified xsi:type="dcterms:W3CDTF">2026-02-07T09:21:06Z</dcterms:modified>
</cp:coreProperties>
</file>